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0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5" name="PlaceHolder 5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6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7" name="PlaceHolder 7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s-E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título del patrón</a:t>
            </a:r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693812FB-8707-4FD7-852B-167A1E004242}" type="datetime">
              <a:rPr b="0" lang="es-E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7/05/18</a:t>
            </a:fld>
            <a:endParaRPr b="0" lang="es-E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s-E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276594D1-EC3C-480D-B935-948555112D5B}" type="slidenum">
              <a:rPr b="0" lang="es-E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&lt;número&gt;</a:t>
            </a:fld>
            <a:endParaRPr b="0" lang="es-E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Pulse para editar el formato de esquema del texto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nivel del esquema</a:t>
            </a:r>
            <a:endParaRPr b="0" lang="es-E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Tercer nivel del esquema</a:t>
            </a:r>
            <a:endParaRPr b="0" lang="es-E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Cuarto nivel del esquema</a:t>
            </a:r>
            <a:endParaRPr b="0" lang="es-E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nivel del esquema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Sexto nivel del esquema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Séptimo nivel del esquema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s-E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título del patrón</a:t>
            </a:r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432000" indent="-324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texto del patrón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nivel</a:t>
            </a:r>
            <a:endParaRPr b="0" lang="es-E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Tercer nivel</a:t>
            </a:r>
            <a:endParaRPr b="0" lang="es-E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Cuarto nivel</a:t>
            </a:r>
            <a:endParaRPr b="0" lang="es-E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nivel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95DD136B-E590-4D2F-A966-A2FC51217B81}" type="datetime">
              <a:rPr b="0" lang="es-E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7/05/18</a:t>
            </a:fld>
            <a:endParaRPr b="0" lang="es-E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s-E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1EC14FAB-0650-4CC9-9F1D-13B18E30E0CA}" type="slidenum">
              <a:rPr b="0" lang="es-E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&lt;número&gt;</a:t>
            </a:fld>
            <a:endParaRPr b="0" lang="es-E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9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96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9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9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99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00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s-E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título del patrón</a:t>
            </a:r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32880" y="1981080"/>
            <a:ext cx="2946600" cy="576000"/>
          </a:xfrm>
          <a:prstGeom prst="rect">
            <a:avLst/>
          </a:prstGeom>
        </p:spPr>
        <p:txBody>
          <a:bodyPr anchor="b"/>
          <a:p>
            <a:pPr marL="432000" indent="-324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400" spc="-1" strike="noStrike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texto del patrón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52320" y="2666880"/>
            <a:ext cx="2927160" cy="3588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texto del patrón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3" name="PlaceHolder 6"/>
          <p:cNvSpPr>
            <a:spLocks noGrp="1"/>
          </p:cNvSpPr>
          <p:nvPr>
            <p:ph type="body"/>
          </p:nvPr>
        </p:nvSpPr>
        <p:spPr>
          <a:xfrm>
            <a:off x="3883680" y="1981080"/>
            <a:ext cx="2935800" cy="57600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400" spc="-1" strike="noStrike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texto del patrón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4" name="PlaceHolder 7"/>
          <p:cNvSpPr>
            <a:spLocks noGrp="1"/>
          </p:cNvSpPr>
          <p:nvPr>
            <p:ph type="body"/>
          </p:nvPr>
        </p:nvSpPr>
        <p:spPr>
          <a:xfrm>
            <a:off x="3873240" y="2666880"/>
            <a:ext cx="2946600" cy="3588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texto del patrón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5" name="PlaceHolder 8"/>
          <p:cNvSpPr>
            <a:spLocks noGrp="1"/>
          </p:cNvSpPr>
          <p:nvPr>
            <p:ph type="body"/>
          </p:nvPr>
        </p:nvSpPr>
        <p:spPr>
          <a:xfrm>
            <a:off x="7124760" y="1981080"/>
            <a:ext cx="2931840" cy="57600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400" spc="-1" strike="noStrike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texto del patrón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PlaceHolder 9"/>
          <p:cNvSpPr>
            <a:spLocks noGrp="1"/>
          </p:cNvSpPr>
          <p:nvPr>
            <p:ph type="body"/>
          </p:nvPr>
        </p:nvSpPr>
        <p:spPr>
          <a:xfrm>
            <a:off x="7124760" y="2666880"/>
            <a:ext cx="2931840" cy="3588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texto del patrón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7" name="Line 10"/>
          <p:cNvSpPr/>
          <p:nvPr/>
        </p:nvSpPr>
        <p:spPr>
          <a:xfrm>
            <a:off x="3726000" y="2133360"/>
            <a:ext cx="360" cy="3962520"/>
          </a:xfrm>
          <a:prstGeom prst="line">
            <a:avLst/>
          </a:prstGeom>
          <a:ln w="12600">
            <a:solidFill>
              <a:srgbClr val="8ad0d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Line 11"/>
          <p:cNvSpPr/>
          <p:nvPr/>
        </p:nvSpPr>
        <p:spPr>
          <a:xfrm>
            <a:off x="6962040" y="2133360"/>
            <a:ext cx="360" cy="3966840"/>
          </a:xfrm>
          <a:prstGeom prst="line">
            <a:avLst/>
          </a:prstGeom>
          <a:ln w="12600">
            <a:solidFill>
              <a:srgbClr val="8ad0d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PlaceHolder 12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138826EB-9DD1-4F0C-B4D2-386A7EB1FC7B}" type="datetime">
              <a:rPr b="0" lang="es-E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7/05/18</a:t>
            </a:fld>
            <a:endParaRPr b="0" lang="es-E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0" name="PlaceHolder 13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s-E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1" name="PlaceHolder 14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DD67F232-8359-46D2-AE15-AC402E4D8164}" type="slidenum">
              <a:rPr b="0" lang="es-E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&lt;número&gt;</a:t>
            </a:fld>
            <a:endParaRPr b="0" lang="es-E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1079280" y="923760"/>
            <a:ext cx="1065672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1" lang="es-ES" sz="7200" spc="-1" strike="noStrike">
                <a:solidFill>
                  <a:srgbClr val="f9636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Base de datos 2</a:t>
            </a:r>
            <a:r>
              <a:rPr b="1" lang="es-ES" sz="7200" spc="-1" strike="noStrike">
                <a:solidFill>
                  <a:srgbClr val="f9636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b="1" lang="es-ES" sz="7200" spc="-1" strike="noStrike">
                <a:solidFill>
                  <a:srgbClr val="f9636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Web sobre Cine</a:t>
            </a:r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6408000" y="421524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Autores:</a:t>
            </a:r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-Alicia Yasmina Albero Escudero</a:t>
            </a:r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-Óscar Fraca Ferrández</a:t>
            </a:r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-Israel Gimeno Franco</a:t>
            </a:r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 OR REPLACE TRIGGER CapitulosImposibles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BEFORE DELETE OR INSERT OR UPDATE ON Capitulos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FOR EACH ROW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BEGIN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if :NEW.idCapitulo&lt;0 or  :NEW.idTemporada &lt;0 then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raise_application_error( -20000, 'Los capitulos y temporadas no pueden ser &lt;0');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end if;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end;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s-E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Decisiones de diseño físico</a:t>
            </a:r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0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Inclusión de una tabla que incluya el JOIN de Persona,  Empleado y Producción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Eliminación de atributos no usados en las consultas o de difícil obtención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Desglosamiento del añoEmisión y añoFin en Serie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 se ha visto necesario desnormalizar la base de datos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51" name="Marcador de contenido 4" descr=""/>
          <p:cNvPicPr/>
          <p:nvPr/>
        </p:nvPicPr>
        <p:blipFill>
          <a:blip r:embed="rId1"/>
          <a:stretch/>
        </p:blipFill>
        <p:spPr>
          <a:xfrm>
            <a:off x="-96840" y="0"/>
            <a:ext cx="12288600" cy="692280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53" name="Marcador de contenido 4" descr=""/>
          <p:cNvPicPr/>
          <p:nvPr/>
        </p:nvPicPr>
        <p:blipFill>
          <a:blip r:embed="rId1"/>
          <a:stretch/>
        </p:blipFill>
        <p:spPr>
          <a:xfrm>
            <a:off x="-194760" y="0"/>
            <a:ext cx="14754240" cy="723780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645120" y="27000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s-E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Muestra las 3 personas con más cargos en una película o serie</a:t>
            </a:r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1103400" y="2203560"/>
            <a:ext cx="984060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*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--Todas las personas con todas las producciones en las que han estado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--y la cuenta de empleos que han tenido en cada par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(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p.nombre, e.IDproduccion, SUM(e.puesto) as total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 Empleado as e JOIN Persona as p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ON e.IDpersona = p.IDpersona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GROUP BY p.nombre, e.IDproduccion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) A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DISTINCT A.nombre, A.IDproduccion, A.total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--Coge la primera ocurrencia de tres personas de la lista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 A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--ordenada por numero de empleos en una misma produccion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ORDER BY A.total DESC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WHERE rownum &lt;= 3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s-E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Directores que empezaron como actores/actrices</a:t>
            </a:r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652320" y="2666880"/>
            <a:ext cx="4387680" cy="3588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*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--Directores y sus peliculas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(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p1.nombre, e1.IDproduccion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 Empleado as e1 JOIN Persona as p1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ON e1.IDpersona = p1.IDpersona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WHERE e1.puesto = "Director"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) A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8" name="TextShape 3"/>
          <p:cNvSpPr txBox="1"/>
          <p:nvPr/>
        </p:nvSpPr>
        <p:spPr>
          <a:xfrm>
            <a:off x="5976000" y="2666880"/>
            <a:ext cx="4824000" cy="3588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*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--Actores y sus peliculas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(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p3.nombre, e2.IDproduccion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 Empleado as e2 JOIN Persona as p3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ON e2.IDpersona = p3.IDpersona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WHERE e2.puesto = "Actor" OR e2.puesto = "Actress"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) B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792000" y="4320000"/>
            <a:ext cx="5918760" cy="2328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C.nombre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--Personas cuyo primer año de direccion es 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 C JOIN D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--posterior a su primer año de actor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ON C.nombre = D.nombre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WHERE C.año &gt; D.año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0" name="TextShape 2"/>
          <p:cNvSpPr txBox="1"/>
          <p:nvPr/>
        </p:nvSpPr>
        <p:spPr>
          <a:xfrm>
            <a:off x="576000" y="288000"/>
            <a:ext cx="5472000" cy="3588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*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--1ª ocurrencia de director y año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(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A.nombre, p2.año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 A JOIN Produccion as p2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ON A.IDproduccion = p2.IDproduccion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GROUP BY A.nombre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) C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1" name="TextShape 3"/>
          <p:cNvSpPr txBox="1"/>
          <p:nvPr/>
        </p:nvSpPr>
        <p:spPr>
          <a:xfrm>
            <a:off x="5184000" y="325080"/>
            <a:ext cx="5400000" cy="3438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*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1400" spc="-1" strike="noStrike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--1ª ocurrencia de actor y año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(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B.nombre, p4.año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FROM B JOIN Produccion as p4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ON B.IDproduccion = p4.IDproduccion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GROUP BY B.nombre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</a:t>
            </a:r>
            <a:r>
              <a:rPr b="0" lang="es-E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) D</a:t>
            </a:r>
            <a:endParaRPr b="0"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645120" y="29052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s-E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Directores que han dirigido 3 o más películas el mismo</a:t>
            </a:r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3" name="TextShape 2"/>
          <p:cNvSpPr txBox="1"/>
          <p:nvPr/>
        </p:nvSpPr>
        <p:spPr>
          <a:xfrm>
            <a:off x="645120" y="1828800"/>
            <a:ext cx="9404280" cy="46774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 VIEW peli AS SELECT idProduccion, nombre, anyo FROM Produccion WHERE tipo = 'movie';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 VIEW director AS SELECT idPersona, idProduccion FROM Empleado WHERE rol = 'director';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 VIEW join1 AS SELECT Persona.nombrePersona, peli.nombre, peli.anyo FROM peli, director, Persona WHERE peli.idProduccion = director.idProduccion 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 director.idPersona = Persona.idPersona;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 VIEW cuenta AS SELECT nombrePersona, anyo, COUNT(*) AS tot FROM join1 GROUP BY nombrePersona, anyo;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 VIEW tres AS SELECT nombrePersona, anyo, tot FROM cuenta WHERE tot &gt;= 3;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tres.nombrePersona, join1.nombre, tres.anyo, tres.tot FROM join1, tres WHERE join1.nombrePersona = tres.nombrePersona AND join1.anyo = tres.anyo ORDER BY tot DESC;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645120" y="23760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s-E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Personas que han compuesto más de 50 bandas sonoras</a:t>
            </a:r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874080" y="209592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 VIEW compositor AS SELECT idPersona, idProduccion FROM Empleado WHERE rol = 'composer';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 VIEW cuenta AS SELECT idPersona, COUNT(*) AS tot FROM compositor GROUP BY idPersona;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 VIEW nombre AS SELECT Persona.nombrePersona, cuenta.idPersona, cuenta.tot FROM cuenta, Persona WHERE Persona.idPersona = cuenta.idPersona;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nombrePersona, tot FROM nombre WHERE tot &gt; 50 ORDER BY tot;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s-E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Triggers</a:t>
            </a:r>
            <a:endParaRPr b="0" lang="es-E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7" name="TextShape 2"/>
          <p:cNvSpPr txBox="1"/>
          <p:nvPr/>
        </p:nvSpPr>
        <p:spPr>
          <a:xfrm>
            <a:off x="537840" y="1301760"/>
            <a:ext cx="9511560" cy="49464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 OR REPLACE TRIGGER SagasC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AFTER INSERT OR UPDATE ON Peliculas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FOR EACH ROW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DECLARE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new NUMBER(5);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new2 NUMBER(5);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BEGIN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anyo INTO new FROM Produccion WHERE idProduccion=:New.idProd1;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SELECT anyo INTO new2 FROM Produccion WHERE idProduccion=:New.idProd2;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IF (new2&lt;new)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THEN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RAISE_APPLICATION_ERROR (-20000, 'La pelicula anterior a la original');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END IF;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E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END;</a:t>
            </a:r>
            <a:endParaRPr b="0" lang="es-E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185</TotalTime>
  <Application>LibreOffice/5.3.1.2$Windows_X86_64 LibreOffice_project/e80a0e0fd1875e1696614d24c32df0f95f03deb2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2018-04-09T20:10:22Z</dcterms:created>
  <dc:creator>Israel</dc:creator>
  <dc:description/>
  <dc:language>es-ES</dc:language>
  <cp:lastModifiedBy/>
  <dcterms:modified xsi:type="dcterms:W3CDTF">2018-05-07T20:51:15Z</dcterms:modified>
  <cp:revision>13</cp:revision>
  <dc:subject/>
  <dc:title>Base de datos 1   Liga de fútbol española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